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5"/>
  </p:notesMasterIdLst>
  <p:handoutMasterIdLst>
    <p:handoutMasterId r:id="rId16"/>
  </p:handoutMasterIdLst>
  <p:sldIdLst>
    <p:sldId id="361" r:id="rId2"/>
    <p:sldId id="495" r:id="rId3"/>
    <p:sldId id="501" r:id="rId4"/>
    <p:sldId id="515" r:id="rId5"/>
    <p:sldId id="502" r:id="rId6"/>
    <p:sldId id="503" r:id="rId7"/>
    <p:sldId id="516" r:id="rId8"/>
    <p:sldId id="507" r:id="rId9"/>
    <p:sldId id="505" r:id="rId10"/>
    <p:sldId id="509" r:id="rId11"/>
    <p:sldId id="506" r:id="rId12"/>
    <p:sldId id="508" r:id="rId13"/>
    <p:sldId id="510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EDC"/>
    <a:srgbClr val="FF6900"/>
    <a:srgbClr val="F4CEC9"/>
    <a:srgbClr val="007434"/>
    <a:srgbClr val="9EB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07" autoAdjust="0"/>
    <p:restoredTop sz="90490" autoAdjust="0"/>
  </p:normalViewPr>
  <p:slideViewPr>
    <p:cSldViewPr>
      <p:cViewPr varScale="1">
        <p:scale>
          <a:sx n="105" d="100"/>
          <a:sy n="105" d="100"/>
        </p:scale>
        <p:origin x="19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7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2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../media/image18.png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90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Sparse Systems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" y="1165602"/>
            <a:ext cx="6858000" cy="4025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56938" y="2286000"/>
            <a:ext cx="177604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56 bytes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72 bytes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96 bytes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120 bytes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r>
              <a:rPr lang="en-US" sz="2200" dirty="0"/>
              <a:t>144 bytes</a:t>
            </a:r>
          </a:p>
        </p:txBody>
      </p:sp>
    </p:spTree>
    <p:extLst>
      <p:ext uri="{BB962C8B-B14F-4D97-AF65-F5344CB8AC3E}">
        <p14:creationId xmlns:p14="http://schemas.microsoft.com/office/powerpoint/2010/main" val="324516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Compressed Sparse Row (CSR)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016" y="1295400"/>
            <a:ext cx="3007784" cy="2001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8600"/>
            <a:ext cx="8839200" cy="328682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5400000">
            <a:off x="2177588" y="3870167"/>
            <a:ext cx="266700" cy="11166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484354" y="3653438"/>
            <a:ext cx="454772" cy="15620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Right Brace 8"/>
          <p:cNvSpPr/>
          <p:nvPr/>
        </p:nvSpPr>
        <p:spPr>
          <a:xfrm rot="5400000">
            <a:off x="5511722" y="3371048"/>
            <a:ext cx="393512" cy="21150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" name="Rectangle 9"/>
          <p:cNvSpPr/>
          <p:nvPr/>
        </p:nvSpPr>
        <p:spPr>
          <a:xfrm>
            <a:off x="1962342" y="4549217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02272" y="4573960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52242" y="4561855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2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7365270" y="3882805"/>
            <a:ext cx="266700" cy="11166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16201" y="4549250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3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8309840" y="4150819"/>
            <a:ext cx="241957" cy="554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056958" y="4505669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962342" y="3780313"/>
                <a:ext cx="66684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0" i="1" smtClean="0">
                          <a:latin typeface="Cambria Math" charset="0"/>
                        </a:rPr>
                        <m:t>         1      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b="0" i="1" smtClean="0">
                          <a:latin typeface="Cambria Math" charset="0"/>
                        </a:rPr>
                        <m:t>         3        4      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𝟓</m:t>
                      </m:r>
                      <m:r>
                        <a:rPr lang="en-US" b="0" i="1" smtClean="0">
                          <a:latin typeface="Cambria Math" charset="0"/>
                        </a:rPr>
                        <m:t>        6        7         8       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𝟗</m:t>
                      </m:r>
                      <m:r>
                        <a:rPr lang="en-US" b="0" i="1" smtClean="0">
                          <a:latin typeface="Cambria Math" charset="0"/>
                        </a:rPr>
                        <m:t>          10       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𝟏𝟏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42" y="3780313"/>
                <a:ext cx="666849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23" t="-147826" r="-823" b="-17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792" y="5797910"/>
            <a:ext cx="5702300" cy="342900"/>
          </a:xfrm>
          <a:prstGeom prst="rect">
            <a:avLst/>
          </a:prstGeom>
        </p:spPr>
      </p:pic>
      <p:sp>
        <p:nvSpPr>
          <p:cNvPr id="30" name="Right Brace 29"/>
          <p:cNvSpPr/>
          <p:nvPr/>
        </p:nvSpPr>
        <p:spPr>
          <a:xfrm rot="5400000">
            <a:off x="4640327" y="4731128"/>
            <a:ext cx="327923" cy="28805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230173" y="6334850"/>
            <a:ext cx="1155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Row offsets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110760" y="6211427"/>
                <a:ext cx="958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𝑛𝑛𝑧</m:t>
                      </m:r>
                      <m:r>
                        <a:rPr lang="en-US" i="1" dirty="0" smtClean="0">
                          <a:latin typeface="Cambria Math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charset="0"/>
                        </a:rPr>
                        <m:t>𝑨</m:t>
                      </m:r>
                      <m:r>
                        <a:rPr lang="en-US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60" y="6211427"/>
                <a:ext cx="95872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6591376" y="6053193"/>
            <a:ext cx="519384" cy="30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117459"/>
            <a:ext cx="8854362" cy="3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71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Compressed Sparse Row (CSR)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16" y="1075592"/>
            <a:ext cx="2743200" cy="1825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93317"/>
            <a:ext cx="8839200" cy="9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52400" y="4065382"/>
                <a:ext cx="84582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Does not store the zero elements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Fast arithmetic operations between sparse matrices, and fast matrix-vector product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i="1" dirty="0"/>
                  <a:t>col</a:t>
                </a:r>
                <a:r>
                  <a:rPr lang="en-US" sz="2400" dirty="0"/>
                  <a:t>: contain the column indices (array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𝑛𝑛𝑧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integers)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i="1" dirty="0"/>
                  <a:t>data</a:t>
                </a:r>
                <a:r>
                  <a:rPr lang="en-US" sz="2400" dirty="0"/>
                  <a:t>: contain the non-zero elements (array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𝑛𝑛𝑧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doubles)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i="1" dirty="0" err="1"/>
                  <a:t>rowptr</a:t>
                </a:r>
                <a:r>
                  <a:rPr lang="en-US" sz="2400" dirty="0"/>
                  <a:t>: contain the row offset (array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</m:t>
                    </m:r>
                    <m:r>
                      <a:rPr lang="en-US" sz="2400" b="0" i="0" dirty="0" smtClean="0">
                        <a:latin typeface="Cambria Math" charset="0"/>
                      </a:rPr>
                      <m:t>+1 </m:t>
                    </m:r>
                  </m:oMath>
                </a14:m>
                <a:r>
                  <a:rPr lang="en-US" sz="2400" dirty="0"/>
                  <a:t>integers)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065382"/>
                <a:ext cx="845820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937" t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40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 - CSR format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BCA997-5F1D-E540-A2DA-F878B391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3962400" cy="2062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DC3D3-8EF1-234D-98F1-8B85DF980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62" y="3564533"/>
            <a:ext cx="6670964" cy="20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5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287272"/>
            <a:ext cx="4495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Some type of matrices contain many zeros. Storing all those zero entries is wasteful!</a:t>
            </a:r>
          </a:p>
          <a:p>
            <a:endParaRPr lang="en-US" sz="2200" dirty="0"/>
          </a:p>
          <a:p>
            <a:r>
              <a:rPr lang="en-US" sz="2200" dirty="0"/>
              <a:t>How can we efficiently store large matrices without storing tons of zeros?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2879" y="3810000"/>
                <a:ext cx="8251521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200" b="1" dirty="0"/>
                  <a:t>Sparse matrices </a:t>
                </a:r>
                <a:r>
                  <a:rPr lang="en-US" sz="2200" dirty="0"/>
                  <a:t>(vague definition): matrix with few non-zero entries.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For practical purposes: an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𝑚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matrix is sparse if it has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200" dirty="0"/>
                  <a:t> non-zero entries.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This means roughly a constant number of non-zero entries per row and column.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Another definition: “matrices that allow special techniques to take advantage of the large number of zero elements” (J. Wilkinson)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79" y="3810000"/>
                <a:ext cx="8251521" cy="2462213"/>
              </a:xfrm>
              <a:prstGeom prst="rect">
                <a:avLst/>
              </a:prstGeom>
              <a:blipFill>
                <a:blip r:embed="rId2"/>
                <a:stretch>
                  <a:fillRect l="-768" t="-2062" r="-768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06829"/>
            <a:ext cx="3200400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7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Matrices: Goals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8940" y="1328539"/>
                <a:ext cx="8341659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200" b="1" dirty="0"/>
                  <a:t>Perform standard matrix computations economically, i.e., without storing the zeros of the matrix.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200" b="1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For typical Finite Element and Finite Difference matrices, the number of non-zero entries is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0" y="1328539"/>
                <a:ext cx="8341659" cy="1785104"/>
              </a:xfrm>
              <a:prstGeom prst="rect">
                <a:avLst/>
              </a:prstGeom>
              <a:blipFill rotWithShape="0">
                <a:blip r:embed="rId2"/>
                <a:stretch>
                  <a:fillRect l="-804" t="-3072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3847520" cy="2578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27" y="2935844"/>
            <a:ext cx="3418674" cy="32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9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Matrices: MP example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DB53D-9731-DC48-8CE4-2FC97296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60" y="1051956"/>
            <a:ext cx="2595168" cy="2453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759E4-84F9-FB46-ACD7-D6EC1867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2" y="1051956"/>
            <a:ext cx="36957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4D22A1-6D9B-FB42-8593-D5DBA95F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756" y="3810000"/>
            <a:ext cx="2971800" cy="28416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EFE657-6C83-DD41-BA19-5ED742F3E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660755"/>
            <a:ext cx="17526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4800" y="1258529"/>
                <a:ext cx="8305800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EXAMPLE:</a:t>
                </a:r>
              </a:p>
              <a:p>
                <a:pPr marL="800100" lvl="1" indent="-342900">
                  <a:buFont typeface="Arial" charset="0"/>
                  <a:buChar char="•"/>
                </a:pPr>
                <a:endParaRPr lang="en-US" sz="2400" b="1" dirty="0"/>
              </a:p>
              <a:p>
                <a:r>
                  <a:rPr lang="en-US" sz="2400" dirty="0"/>
                  <a:t>Number of operations required to add two square dense matrices: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Number of operations required to add two sparse matrices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𝐀</m:t>
                    </m:r>
                    <m:r>
                      <a:rPr lang="en-US" sz="24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charset="0"/>
                      </a:rPr>
                      <m:t>𝐁</m:t>
                    </m:r>
                    <m:r>
                      <a:rPr lang="en-US" sz="2400" b="1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nnz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𝐀</m:t>
                              </m:r>
                            </m:e>
                          </m:d>
                          <m:r>
                            <a:rPr lang="en-US" sz="2400" b="0" i="0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nnz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1" i="0" smtClean="0">
                              <a:latin typeface="Cambria Math" charset="0"/>
                            </a:rPr>
                            <m:t>𝐁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nnz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𝐗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sz="2400" dirty="0"/>
                  <a:t>number of non-zero elements of a matrix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𝐗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58529"/>
                <a:ext cx="8305800" cy="3724096"/>
              </a:xfrm>
              <a:prstGeom prst="rect">
                <a:avLst/>
              </a:prstGeom>
              <a:blipFill>
                <a:blip r:embed="rId2"/>
                <a:stretch>
                  <a:fillRect l="-1223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7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Popular Storage Structures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23" y="1371600"/>
            <a:ext cx="8001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5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96ACA-D11C-F946-923B-95ADDDC7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48" y="801458"/>
            <a:ext cx="4876800" cy="2399071"/>
          </a:xfrm>
          <a:prstGeom prst="rect">
            <a:avLst/>
          </a:prstGeom>
        </p:spPr>
      </p:pic>
      <p:sp>
        <p:nvSpPr>
          <p:cNvPr id="4" name="Text Box 148">
            <a:extLst>
              <a:ext uri="{FF2B5EF4-FFF2-40B4-BE49-F238E27FC236}">
                <a16:creationId xmlns:a16="http://schemas.microsoft.com/office/drawing/2014/main" id="{5D82408F-18CC-DD49-8654-63E755A82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Dense (DNS)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90517-FCB4-A04F-95BF-2076ED463949}"/>
                  </a:ext>
                </a:extLst>
              </p:cNvPr>
              <p:cNvSpPr txBox="1"/>
              <p:nvPr/>
            </p:nvSpPr>
            <p:spPr>
              <a:xfrm>
                <a:off x="227494" y="3438081"/>
                <a:ext cx="2635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𝐴𝑠h𝑎𝑝𝑒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𝑛𝑟𝑜𝑤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𝑛𝑐𝑜𝑙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90517-FCB4-A04F-95BF-2076ED46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4" y="3438081"/>
                <a:ext cx="2635080" cy="307777"/>
              </a:xfrm>
              <a:prstGeom prst="rect">
                <a:avLst/>
              </a:prstGeom>
              <a:blipFill>
                <a:blip r:embed="rId3"/>
                <a:stretch>
                  <a:fillRect l="-2404" t="-4000" r="-288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28DBC82-5985-2747-8477-6EC42F4B3F30}"/>
              </a:ext>
            </a:extLst>
          </p:cNvPr>
          <p:cNvSpPr/>
          <p:nvPr/>
        </p:nvSpPr>
        <p:spPr>
          <a:xfrm>
            <a:off x="304800" y="5103805"/>
            <a:ext cx="594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Row-wise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Easy blocked formats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Stores all the zeros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1524D-CE56-EF4D-8FC1-E245A852C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/>
          <a:stretch/>
        </p:blipFill>
        <p:spPr>
          <a:xfrm>
            <a:off x="220567" y="3810661"/>
            <a:ext cx="8898495" cy="535064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68F29085-93AE-5242-890D-A3188D22BD7D}"/>
              </a:ext>
            </a:extLst>
          </p:cNvPr>
          <p:cNvSpPr/>
          <p:nvPr/>
        </p:nvSpPr>
        <p:spPr>
          <a:xfrm rot="5400000">
            <a:off x="3821500" y="3554438"/>
            <a:ext cx="533400" cy="1838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BF07A-0113-3E4C-87E1-E653C1C72F7F}"/>
              </a:ext>
            </a:extLst>
          </p:cNvPr>
          <p:cNvSpPr/>
          <p:nvPr/>
        </p:nvSpPr>
        <p:spPr>
          <a:xfrm>
            <a:off x="1883942" y="4725779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BD155D-2D65-D245-A13A-FCD308D992CE}"/>
              </a:ext>
            </a:extLst>
          </p:cNvPr>
          <p:cNvSpPr/>
          <p:nvPr/>
        </p:nvSpPr>
        <p:spPr>
          <a:xfrm>
            <a:off x="3731316" y="4725779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1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F280FE7-6B20-C14E-AD90-FCC243524A04}"/>
              </a:ext>
            </a:extLst>
          </p:cNvPr>
          <p:cNvSpPr/>
          <p:nvPr/>
        </p:nvSpPr>
        <p:spPr>
          <a:xfrm rot="5400000">
            <a:off x="1873042" y="3444184"/>
            <a:ext cx="566014" cy="2026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F2FF0B2-C17E-404D-BC94-F4D8F0C04A4C}"/>
              </a:ext>
            </a:extLst>
          </p:cNvPr>
          <p:cNvSpPr/>
          <p:nvPr/>
        </p:nvSpPr>
        <p:spPr>
          <a:xfrm rot="5400000">
            <a:off x="7726837" y="3584687"/>
            <a:ext cx="533400" cy="1838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908A7-3CDF-C94C-A365-151E039099DD}"/>
              </a:ext>
            </a:extLst>
          </p:cNvPr>
          <p:cNvSpPr/>
          <p:nvPr/>
        </p:nvSpPr>
        <p:spPr>
          <a:xfrm>
            <a:off x="5789279" y="4756028"/>
            <a:ext cx="73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1EC621-366E-2A46-B4E9-4EBBD0A6BBE5}"/>
              </a:ext>
            </a:extLst>
          </p:cNvPr>
          <p:cNvSpPr/>
          <p:nvPr/>
        </p:nvSpPr>
        <p:spPr>
          <a:xfrm>
            <a:off x="7636653" y="4756028"/>
            <a:ext cx="73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3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0E76AC-FBAB-394A-9DCE-F45229EFD85D}"/>
              </a:ext>
            </a:extLst>
          </p:cNvPr>
          <p:cNvSpPr/>
          <p:nvPr/>
        </p:nvSpPr>
        <p:spPr>
          <a:xfrm rot="5400000">
            <a:off x="5778379" y="3474433"/>
            <a:ext cx="566014" cy="2026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6613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Coordinate (COO) 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D376A-643C-694F-8D6F-DCDB5295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4" y="809772"/>
            <a:ext cx="4256944" cy="2094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82481-26A5-E749-AFED-BEA5C9D1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06" y="2895601"/>
            <a:ext cx="8056627" cy="21135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7389" y="4810056"/>
            <a:ext cx="5943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Does not store the zero elements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Not sorted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i="1" dirty="0"/>
              <a:t>row</a:t>
            </a:r>
            <a:r>
              <a:rPr lang="en-US" sz="2400" dirty="0"/>
              <a:t> and </a:t>
            </a:r>
            <a:r>
              <a:rPr lang="en-US" sz="2400" i="1" dirty="0"/>
              <a:t>col</a:t>
            </a:r>
            <a:r>
              <a:rPr lang="en-US" sz="2400" dirty="0"/>
              <a:t>: array of integers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i="1" dirty="0"/>
              <a:t>data</a:t>
            </a:r>
            <a:r>
              <a:rPr lang="en-US" sz="2400" dirty="0"/>
              <a:t>: array of doubles</a:t>
            </a:r>
          </a:p>
        </p:txBody>
      </p:sp>
    </p:spTree>
    <p:extLst>
      <p:ext uri="{BB962C8B-B14F-4D97-AF65-F5344CB8AC3E}">
        <p14:creationId xmlns:p14="http://schemas.microsoft.com/office/powerpoint/2010/main" val="29772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584" y="225468"/>
            <a:ext cx="3126809" cy="202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4" y="2447162"/>
            <a:ext cx="8686800" cy="1090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4184" y="3764344"/>
                <a:ext cx="4897416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How many integers are stored in COO format (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charset="0"/>
                      </a:rPr>
                      <m:t>𝑨</m:t>
                    </m:r>
                    <m:r>
                      <a:rPr lang="en-US" sz="22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has dimensions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200" dirty="0"/>
                  <a:t>)?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A)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 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𝑛𝑧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B)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C)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2 </m:t>
                    </m:r>
                    <m:r>
                      <a:rPr lang="en-US" sz="2200" i="1" smtClean="0">
                        <a:latin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</a:rPr>
                      <m:t>𝑛𝑧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D)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r>
                  <a:rPr lang="en-US" sz="2200" dirty="0"/>
                  <a:t>E)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charset="0"/>
                      </a:rPr>
                      <m:t>2 </m:t>
                    </m:r>
                    <m:r>
                      <a:rPr lang="en-US" sz="2200" i="1">
                        <a:latin typeface="Cambria Math" charset="0"/>
                      </a:rPr>
                      <m:t>𝑛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84" y="3764344"/>
                <a:ext cx="4897416" cy="3139321"/>
              </a:xfrm>
              <a:prstGeom prst="rect">
                <a:avLst/>
              </a:prstGeom>
              <a:blipFill rotWithShape="0">
                <a:blip r:embed="rId4"/>
                <a:stretch>
                  <a:fillRect l="-1619" t="-3891" r="-2242" b="-5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075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58144</TotalTime>
  <Words>398</Words>
  <Application>Microsoft Macintosh PowerPoint</Application>
  <PresentationFormat>On-screen Show (4:3)</PresentationFormat>
  <Paragraphs>74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Franklin Gothic Book</vt:lpstr>
      <vt:lpstr>Perpetua</vt:lpstr>
      <vt:lpstr>Times New Roman</vt:lpstr>
      <vt:lpstr>Wingdings 2</vt:lpstr>
      <vt:lpstr>Equity</vt:lpstr>
      <vt:lpstr>Sparse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885</cp:revision>
  <cp:lastPrinted>2014-08-24T21:59:06Z</cp:lastPrinted>
  <dcterms:created xsi:type="dcterms:W3CDTF">2012-07-21T17:56:31Z</dcterms:created>
  <dcterms:modified xsi:type="dcterms:W3CDTF">2020-02-23T17:35:43Z</dcterms:modified>
</cp:coreProperties>
</file>